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731" r:id="rId2"/>
    <p:sldId id="803" r:id="rId3"/>
    <p:sldId id="804" r:id="rId4"/>
    <p:sldId id="805" r:id="rId5"/>
    <p:sldId id="806" r:id="rId6"/>
    <p:sldId id="807" r:id="rId7"/>
    <p:sldId id="808" r:id="rId8"/>
    <p:sldId id="809" r:id="rId9"/>
    <p:sldId id="799" r:id="rId10"/>
    <p:sldId id="810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BAFCC-81DA-44B5-A176-2A69A3471F56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D754A-B3AD-44EB-A6B1-317306A466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040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09/03/2021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Les points de longueur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514184"/>
              </p:ext>
            </p:extLst>
          </p:nvPr>
        </p:nvGraphicFramePr>
        <p:xfrm>
          <a:off x="159404" y="1389212"/>
          <a:ext cx="170847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237"/>
                <a:gridCol w="85423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 SA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passe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b="0" dirty="0" smtClean="0"/>
                        <a:t>Entame : D de </a:t>
                      </a:r>
                      <a:r>
                        <a:rPr lang="fr-FR" sz="1800" b="0" dirty="0" smtClean="0">
                          <a:solidFill>
                            <a:srgbClr val="FF0000"/>
                          </a:solidFill>
                        </a:rPr>
                        <a:t>♥</a:t>
                      </a:r>
                      <a:endParaRPr lang="fr-FR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à coins arrondis 5"/>
          <p:cNvSpPr/>
          <p:nvPr/>
        </p:nvSpPr>
        <p:spPr>
          <a:xfrm>
            <a:off x="1926996" y="1374625"/>
            <a:ext cx="175260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R 6 5 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9 4 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8 6 5 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R D 6 4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1926996" y="4072847"/>
            <a:ext cx="175260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D 8 4 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A R 5 2 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A 4 2 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chemeClr val="tx1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8 5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249168" y="2837343"/>
            <a:ext cx="1108260" cy="1143615"/>
          </a:xfrm>
          <a:prstGeom prst="roundRect">
            <a:avLst/>
          </a:prstGeom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N</a:t>
            </a:r>
          </a:p>
          <a:p>
            <a:pPr algn="ctr"/>
            <a:r>
              <a:rPr lang="fr-FR" sz="2400" b="1" dirty="0" smtClean="0"/>
              <a:t>O      E</a:t>
            </a:r>
          </a:p>
          <a:p>
            <a:pPr algn="ctr"/>
            <a:r>
              <a:rPr lang="fr-FR" sz="2400" b="1" dirty="0"/>
              <a:t>S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312621" y="2706771"/>
            <a:ext cx="1879496" cy="14047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A V 9 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D V 10 8 3</a:t>
            </a:r>
            <a:r>
              <a:rPr lang="fr-FR" sz="2400" b="1" dirty="0" smtClean="0">
                <a:solidFill>
                  <a:schemeClr val="tx1"/>
                </a:solidFill>
              </a:rPr>
              <a:t/>
            </a:r>
            <a:br>
              <a:rPr lang="fr-FR" sz="2400" b="1" dirty="0" smtClean="0">
                <a:solidFill>
                  <a:schemeClr val="tx1"/>
                </a:solidFill>
              </a:rPr>
            </a:br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D 10 7 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10 3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471531" y="2711689"/>
            <a:ext cx="1629225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10 7 3 2 </a:t>
            </a:r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7 6</a:t>
            </a:r>
            <a:r>
              <a:rPr lang="fr-FR" sz="2400" b="1" dirty="0"/>
              <a:t> </a:t>
            </a:r>
            <a:endParaRPr lang="fr-FR" sz="2400" b="1" dirty="0" smtClean="0"/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R V 9 </a:t>
            </a:r>
            <a:r>
              <a:rPr lang="fr-FR" sz="2400" b="1" dirty="0" smtClean="0">
                <a:solidFill>
                  <a:schemeClr val="tx1"/>
                </a:solidFill>
              </a:rPr>
              <a:t>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V 9 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100756" y="1187659"/>
            <a:ext cx="669778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 déclarant compte ses levées :</a:t>
            </a:r>
          </a:p>
          <a:p>
            <a:endParaRPr lang="fr-FR" sz="2400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r>
              <a:rPr lang="fr-FR" sz="2400" dirty="0" smtClean="0"/>
              <a:t>Mais le déclarant va réaliser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une levée à Pique en concédant l’As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deux levées à Cœur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une levée à Carreau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cinq levées à Trèfle</a:t>
            </a:r>
          </a:p>
          <a:p>
            <a:r>
              <a:rPr lang="fr-FR" sz="2400" dirty="0" smtClean="0"/>
              <a:t>Les quatrièmes et cinquièmes Trèfles ont procuré deux levées de longueur.</a:t>
            </a:r>
          </a:p>
          <a:p>
            <a:r>
              <a:rPr lang="fr-FR" sz="2400" dirty="0" smtClean="0"/>
              <a:t>Ce sera souvent le cas quand une des deux mains contiendra au moins cinq cartes dans une couleur</a:t>
            </a:r>
            <a:endParaRPr lang="fr-FR" sz="2400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5214859" y="1662367"/>
            <a:ext cx="756718" cy="3516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à </a:t>
            </a:r>
            <a:r>
              <a:rPr lang="fr-FR" sz="2400" dirty="0">
                <a:solidFill>
                  <a:schemeClr val="tx1"/>
                </a:solidFill>
              </a:rPr>
              <a:t>♠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6132141" y="1662367"/>
            <a:ext cx="756718" cy="3516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0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5214859" y="2059389"/>
            <a:ext cx="756718" cy="3516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à </a:t>
            </a:r>
            <a:r>
              <a:rPr lang="fr-FR" sz="2400" dirty="0">
                <a:solidFill>
                  <a:srgbClr val="FF0000"/>
                </a:solidFill>
              </a:rPr>
              <a:t>♥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6132141" y="2059389"/>
            <a:ext cx="756718" cy="3516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5214859" y="2455246"/>
            <a:ext cx="756718" cy="3516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à </a:t>
            </a:r>
            <a:r>
              <a:rPr lang="fr-FR" sz="2400" dirty="0">
                <a:solidFill>
                  <a:srgbClr val="FFC000"/>
                </a:solidFill>
              </a:rPr>
              <a:t>♦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6132141" y="2455246"/>
            <a:ext cx="756718" cy="3516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1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5227140" y="2851660"/>
            <a:ext cx="756718" cy="3516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à </a:t>
            </a:r>
            <a:r>
              <a:rPr lang="fr-FR" sz="2400" dirty="0">
                <a:solidFill>
                  <a:srgbClr val="00B050"/>
                </a:solidFill>
              </a:rPr>
              <a:t>♣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6144422" y="2851660"/>
            <a:ext cx="756718" cy="3516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7415291" y="2279399"/>
            <a:ext cx="1805904" cy="3516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soit 6 levées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2313354" y="1374623"/>
            <a:ext cx="265723" cy="2877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2313354" y="4825116"/>
            <a:ext cx="265723" cy="28774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/>
          <p:nvPr/>
        </p:nvSpPr>
        <p:spPr>
          <a:xfrm>
            <a:off x="2313354" y="4441824"/>
            <a:ext cx="544146" cy="3206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2274079" y="2444601"/>
            <a:ext cx="1246996" cy="330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8649731" y="4279581"/>
            <a:ext cx="1805904" cy="3516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soit 9 levées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25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8" grpId="0" animBg="1"/>
      <p:bldP spid="19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5" grpId="0" animBg="1"/>
      <p:bldP spid="27" grpId="0" animBg="1"/>
      <p:bldP spid="28" grpId="0" animBg="1"/>
      <p:bldP spid="29" grpId="0" animBg="1"/>
      <p:bldP spid="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 coup à blanc</a:t>
            </a: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r>
              <a:rPr lang="fr-FR" dirty="0" smtClean="0"/>
              <a:t>Intéressons-nous uniquement à la couleur Carreau</a:t>
            </a:r>
            <a:endParaRPr lang="fr-FR" b="1" dirty="0" smtClean="0"/>
          </a:p>
        </p:txBody>
      </p:sp>
      <p:grpSp>
        <p:nvGrpSpPr>
          <p:cNvPr id="20" name="Groupe 19"/>
          <p:cNvGrpSpPr/>
          <p:nvPr/>
        </p:nvGrpSpPr>
        <p:grpSpPr>
          <a:xfrm>
            <a:off x="485774" y="1848661"/>
            <a:ext cx="3952877" cy="2468225"/>
            <a:chOff x="729449" y="2123271"/>
            <a:chExt cx="3952877" cy="2468225"/>
          </a:xfrm>
        </p:grpSpPr>
        <p:sp>
          <p:nvSpPr>
            <p:cNvPr id="21" name="Rectangle à coins arrondis 20"/>
            <p:cNvSpPr/>
            <p:nvPr/>
          </p:nvSpPr>
          <p:spPr>
            <a:xfrm>
              <a:off x="1850733" y="2123271"/>
              <a:ext cx="1692504" cy="6082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7 6 5 2</a:t>
              </a: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1850733" y="3983296"/>
              <a:ext cx="1692504" cy="6082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4 3</a:t>
              </a: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2146333" y="2810575"/>
              <a:ext cx="1108260" cy="114361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/>
                <a:t>N</a:t>
              </a:r>
            </a:p>
            <a:p>
              <a:pPr algn="ctr"/>
              <a:r>
                <a:rPr lang="fr-FR" sz="2400" b="1" dirty="0" smtClean="0"/>
                <a:t>O      E</a:t>
              </a:r>
            </a:p>
            <a:p>
              <a:pPr algn="ctr"/>
              <a:r>
                <a:rPr lang="fr-FR" sz="2400" b="1" dirty="0"/>
                <a:t>S</a:t>
              </a:r>
            </a:p>
          </p:txBody>
        </p:sp>
        <p:sp>
          <p:nvSpPr>
            <p:cNvPr id="24" name="Rectangle à coins arrondis 23"/>
            <p:cNvSpPr/>
            <p:nvPr/>
          </p:nvSpPr>
          <p:spPr>
            <a:xfrm>
              <a:off x="729449" y="3064677"/>
              <a:ext cx="1359831" cy="63541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9 8</a:t>
              </a:r>
            </a:p>
          </p:txBody>
        </p:sp>
        <p:sp>
          <p:nvSpPr>
            <p:cNvPr id="25" name="Rectangle à coins arrondis 24"/>
            <p:cNvSpPr/>
            <p:nvPr/>
          </p:nvSpPr>
          <p:spPr>
            <a:xfrm>
              <a:off x="3311646" y="3064677"/>
              <a:ext cx="1370680" cy="63541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V 10</a:t>
              </a: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4675961" y="1990725"/>
            <a:ext cx="70588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Il faut de toute façon donner une levée à l’adversaire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Le problème est de savoir </a:t>
            </a:r>
            <a:r>
              <a:rPr lang="fr-FR" sz="2400" b="1" dirty="0" smtClean="0"/>
              <a:t>à quel moment</a:t>
            </a:r>
          </a:p>
          <a:p>
            <a:r>
              <a:rPr lang="fr-FR" sz="2400" dirty="0" smtClean="0"/>
              <a:t>Il « suffit » de donner à l’adversaire </a:t>
            </a:r>
            <a:r>
              <a:rPr lang="fr-FR" sz="2400" b="1" dirty="0" smtClean="0"/>
              <a:t>la première (</a:t>
            </a:r>
            <a:r>
              <a:rPr lang="fr-FR" sz="2400" dirty="0" smtClean="0"/>
              <a:t>ou </a:t>
            </a:r>
            <a:r>
              <a:rPr lang="fr-FR" sz="2400" b="1" dirty="0" smtClean="0"/>
              <a:t>la</a:t>
            </a:r>
            <a:r>
              <a:rPr lang="fr-FR" sz="2400" dirty="0" smtClean="0"/>
              <a:t> </a:t>
            </a:r>
            <a:r>
              <a:rPr lang="fr-FR" sz="2400" b="1" dirty="0" smtClean="0"/>
              <a:t>deuxième) </a:t>
            </a:r>
            <a:r>
              <a:rPr lang="fr-FR" sz="2400" dirty="0" smtClean="0"/>
              <a:t>levée à Carreau</a:t>
            </a:r>
          </a:p>
          <a:p>
            <a:r>
              <a:rPr lang="fr-FR" sz="2400" dirty="0" smtClean="0"/>
              <a:t>Cette manœuvre se nomme </a:t>
            </a:r>
            <a:r>
              <a:rPr lang="fr-FR" sz="2400" b="1" dirty="0" smtClean="0"/>
              <a:t>« le coup à blanc »</a:t>
            </a:r>
          </a:p>
          <a:p>
            <a:r>
              <a:rPr lang="fr-FR" sz="2400" dirty="0" smtClean="0"/>
              <a:t>On retrouve, dans le coup à blanc, la règle énoncée dans le maniement des couleur asymétriques</a:t>
            </a:r>
            <a:endParaRPr lang="fr-FR" sz="24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885825" y="5029200"/>
            <a:ext cx="10315575" cy="10287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Quand on joue la dernière carte de la main courte,</a:t>
            </a:r>
          </a:p>
          <a:p>
            <a:pPr algn="ctr"/>
            <a:r>
              <a:rPr lang="fr-FR" sz="3200" b="1" dirty="0" smtClean="0">
                <a:solidFill>
                  <a:schemeClr val="tx1"/>
                </a:solidFill>
              </a:rPr>
              <a:t>la levée doit être remportée par la main longue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2438400" y="3867150"/>
            <a:ext cx="20955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/>
          <p:nvPr/>
        </p:nvSpPr>
        <p:spPr>
          <a:xfrm>
            <a:off x="1082345" y="2955372"/>
            <a:ext cx="20955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/>
          <p:cNvSpPr/>
          <p:nvPr/>
        </p:nvSpPr>
        <p:spPr>
          <a:xfrm>
            <a:off x="2887333" y="2027367"/>
            <a:ext cx="20955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3952875" y="2955372"/>
            <a:ext cx="380999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16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33" grpId="0" animBg="1"/>
      <p:bldP spid="34" grpId="0" animBg="1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Les points de longueur</a:t>
            </a:r>
          </a:p>
          <a:p>
            <a:pPr algn="l"/>
            <a:r>
              <a:rPr lang="fr-FR" dirty="0" smtClean="0"/>
              <a:t>	Pour tenir compte de ces levées de longueur produites par une couleur longue, on attribuera </a:t>
            </a:r>
            <a:r>
              <a:rPr lang="fr-FR" b="1" dirty="0" smtClean="0"/>
              <a:t>un point par carte à partir de la cinquième</a:t>
            </a:r>
            <a:r>
              <a:rPr lang="fr-FR" dirty="0" smtClean="0"/>
              <a:t>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Ces points seront appelés</a:t>
            </a:r>
          </a:p>
          <a:p>
            <a:pPr algn="l"/>
            <a:r>
              <a:rPr lang="fr-FR" dirty="0" smtClean="0"/>
              <a:t>	La force des mains s’évaluera désormais en                       (les points d’honneur + les points de longueur)</a:t>
            </a:r>
          </a:p>
          <a:p>
            <a:pPr algn="l"/>
            <a:r>
              <a:rPr lang="fr-FR" dirty="0" smtClean="0"/>
              <a:t>	Exemples : calculez la force en points HL des mains suivantes :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4470399" y="2110154"/>
            <a:ext cx="3962400" cy="3829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p</a:t>
            </a:r>
            <a:r>
              <a:rPr lang="fr-FR" sz="2400" b="1" dirty="0" smtClean="0">
                <a:solidFill>
                  <a:schemeClr val="tx1"/>
                </a:solidFill>
              </a:rPr>
              <a:t>oints de longueur (points L)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620908" y="2534720"/>
            <a:ext cx="1410678" cy="3829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points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1145946" y="3754763"/>
            <a:ext cx="175260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D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V 8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</a:t>
            </a:r>
            <a:r>
              <a:rPr lang="fr-FR" sz="2400" b="1" dirty="0">
                <a:solidFill>
                  <a:schemeClr val="tx1"/>
                </a:solidFill>
              </a:rPr>
              <a:t>5 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8 6 4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5155340" y="3754763"/>
            <a:ext cx="175260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D V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V 6 4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10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9164734" y="3754763"/>
            <a:ext cx="175260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9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10 6 4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V 5 4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5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1316908" y="5209021"/>
            <a:ext cx="1410678" cy="693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15 H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16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5326302" y="5209020"/>
            <a:ext cx="1410678" cy="693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19 H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20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9335696" y="5209019"/>
            <a:ext cx="1410678" cy="693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 H</a:t>
            </a:r>
          </a:p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10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931634" y="5945453"/>
            <a:ext cx="2181225" cy="693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ouverture 1SA</a:t>
            </a:r>
          </a:p>
        </p:txBody>
      </p:sp>
      <p:sp>
        <p:nvSpPr>
          <p:cNvPr id="38" name="Rectangle à coins arrondis 37"/>
          <p:cNvSpPr/>
          <p:nvPr/>
        </p:nvSpPr>
        <p:spPr>
          <a:xfrm>
            <a:off x="4960078" y="5945453"/>
            <a:ext cx="2181225" cy="693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ouverture 2SA</a:t>
            </a:r>
          </a:p>
        </p:txBody>
      </p:sp>
      <p:sp>
        <p:nvSpPr>
          <p:cNvPr id="39" name="Rectangle à coins arrondis 38"/>
          <p:cNvSpPr/>
          <p:nvPr/>
        </p:nvSpPr>
        <p:spPr>
          <a:xfrm>
            <a:off x="8950422" y="5962902"/>
            <a:ext cx="2181225" cy="6930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r</a:t>
            </a:r>
            <a:r>
              <a:rPr lang="fr-FR" sz="2400" b="1" dirty="0" smtClean="0">
                <a:solidFill>
                  <a:schemeClr val="tx1"/>
                </a:solidFill>
              </a:rPr>
              <a:t>éponse 3SA</a:t>
            </a:r>
          </a:p>
          <a:p>
            <a:pPr algn="ctr"/>
            <a:r>
              <a:rPr lang="fr-FR" sz="2400" b="1" dirty="0">
                <a:solidFill>
                  <a:schemeClr val="tx1"/>
                </a:solidFill>
              </a:rPr>
              <a:t>s</a:t>
            </a:r>
            <a:r>
              <a:rPr lang="fr-FR" sz="2400" b="1" dirty="0" smtClean="0">
                <a:solidFill>
                  <a:schemeClr val="tx1"/>
                </a:solidFill>
              </a:rPr>
              <a:t>ur 1SA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7152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Les points de longueur</a:t>
            </a:r>
          </a:p>
          <a:p>
            <a:pPr algn="l"/>
            <a:r>
              <a:rPr lang="fr-FR" dirty="0" smtClean="0"/>
              <a:t>	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3291840" y="1609726"/>
            <a:ext cx="5490210" cy="9525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L’ouverture de 1SA promet : 15 </a:t>
            </a:r>
            <a:r>
              <a:rPr lang="fr-FR" sz="2400" b="1" dirty="0" smtClean="0">
                <a:solidFill>
                  <a:schemeClr val="tx1"/>
                </a:solidFill>
              </a:rPr>
              <a:t>H à </a:t>
            </a:r>
            <a:r>
              <a:rPr lang="fr-FR" sz="2400" b="1" dirty="0">
                <a:solidFill>
                  <a:schemeClr val="tx1"/>
                </a:solidFill>
              </a:rPr>
              <a:t>17 HL</a:t>
            </a:r>
          </a:p>
          <a:p>
            <a:r>
              <a:rPr lang="fr-FR" sz="2400" b="1" dirty="0">
                <a:solidFill>
                  <a:schemeClr val="tx1"/>
                </a:solidFill>
              </a:rPr>
              <a:t>L’ouverture de 2SA promet : 20 ou 21 HL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3291840" y="2787476"/>
            <a:ext cx="5490210" cy="17464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Sur l’ouverture de 1SA le répondant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tx1"/>
                </a:solidFill>
              </a:rPr>
              <a:t>Passe de 0 à 8 HL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tx1"/>
                </a:solidFill>
              </a:rPr>
              <a:t>Propose la manche à 2SA avec 9 HL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tx1"/>
                </a:solidFill>
              </a:rPr>
              <a:t>Annonce 3SA avec 10 à 15 HL</a:t>
            </a:r>
          </a:p>
        </p:txBody>
      </p:sp>
    </p:spTree>
    <p:extLst>
      <p:ext uri="{BB962C8B-B14F-4D97-AF65-F5344CB8AC3E}">
        <p14:creationId xmlns:p14="http://schemas.microsoft.com/office/powerpoint/2010/main" val="103893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Les enchères propositionnelles de chelem sur l’ouverture de 1SA</a:t>
            </a:r>
          </a:p>
          <a:p>
            <a:pPr algn="l"/>
            <a:r>
              <a:rPr lang="fr-FR" dirty="0" smtClean="0"/>
              <a:t>	Le partenaire ouvre d’1SA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Avec les mains n° 1 et 2, le répondant peut déterminer le contrat final, d’après la Table de Décision : 6SA pour la main 1 et 7SA pour la main 2.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Avec les mains n°3 et 4, par contre, le répondant ne peut pas décider seul du contrat final.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2400301" y="1799873"/>
            <a:ext cx="1752602" cy="1697253"/>
            <a:chOff x="2400301" y="1799873"/>
            <a:chExt cx="1752602" cy="1697253"/>
          </a:xfrm>
        </p:grpSpPr>
        <p:sp>
          <p:nvSpPr>
            <p:cNvPr id="8" name="Rectangle à coins arrondis 7"/>
            <p:cNvSpPr/>
            <p:nvPr/>
          </p:nvSpPr>
          <p:spPr>
            <a:xfrm>
              <a:off x="2400301" y="2116463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3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8 2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3 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8 6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2734905" y="1799873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1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4828319" y="1799873"/>
            <a:ext cx="1752602" cy="1697252"/>
            <a:chOff x="4828319" y="1799873"/>
            <a:chExt cx="1752602" cy="1697252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4828319" y="2116462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3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V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V 6 4 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5162923" y="1799873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7256337" y="1799873"/>
            <a:ext cx="1752602" cy="1697252"/>
            <a:chOff x="7256337" y="1799873"/>
            <a:chExt cx="1752602" cy="1697252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7256337" y="2116462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V 5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4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V 3 2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8 7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7590941" y="1799873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3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oupe 33"/>
          <p:cNvGrpSpPr/>
          <p:nvPr/>
        </p:nvGrpSpPr>
        <p:grpSpPr>
          <a:xfrm>
            <a:off x="9684356" y="1799873"/>
            <a:ext cx="1752602" cy="1697251"/>
            <a:chOff x="9684356" y="1799873"/>
            <a:chExt cx="1752602" cy="1697251"/>
          </a:xfrm>
        </p:grpSpPr>
        <p:sp>
          <p:nvSpPr>
            <p:cNvPr id="11" name="Rectangle à coins arrondis 10"/>
            <p:cNvSpPr/>
            <p:nvPr/>
          </p:nvSpPr>
          <p:spPr>
            <a:xfrm>
              <a:off x="9684356" y="2116461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4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V 6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V 4 2 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10018960" y="1799873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4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Rectangle à coins arrondis 15"/>
          <p:cNvSpPr/>
          <p:nvPr/>
        </p:nvSpPr>
        <p:spPr>
          <a:xfrm>
            <a:off x="402013" y="3526809"/>
            <a:ext cx="1849796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plancher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402013" y="3977523"/>
            <a:ext cx="1849796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plafond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402013" y="4430611"/>
            <a:ext cx="1849796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réponse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2400301" y="35268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33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9684356" y="35268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36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256337" y="35268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32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4828318" y="35268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37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2400301" y="3977523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35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4828318" y="3977523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39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7256335" y="3977522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34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9684356" y="3977522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38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2400300" y="4430610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4828318" y="4430609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7SA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7256335" y="44306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3SA - 6SA ?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9684356" y="4430607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6SA </a:t>
            </a:r>
            <a:r>
              <a:rPr lang="fr-FR" sz="2400" b="1" dirty="0">
                <a:solidFill>
                  <a:schemeClr val="tx1"/>
                </a:solidFill>
              </a:rPr>
              <a:t>- </a:t>
            </a:r>
            <a:r>
              <a:rPr lang="fr-FR" sz="2400" b="1" dirty="0" smtClean="0">
                <a:solidFill>
                  <a:schemeClr val="tx1"/>
                </a:solidFill>
              </a:rPr>
              <a:t>7SA </a:t>
            </a:r>
            <a:r>
              <a:rPr lang="fr-FR" sz="2400" b="1" dirty="0">
                <a:solidFill>
                  <a:schemeClr val="tx1"/>
                </a:solidFill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20040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Les enchères propositionnelles de chelem sur l’ouverture de 1SA</a:t>
            </a:r>
          </a:p>
          <a:p>
            <a:pPr algn="l"/>
            <a:r>
              <a:rPr lang="fr-FR" dirty="0" smtClean="0"/>
              <a:t>	Nous avons déjà rencontré ce problème, avec les mains de 9H sur l’ouverture de 1SA.</a:t>
            </a:r>
          </a:p>
          <a:p>
            <a:pPr algn="l"/>
            <a:r>
              <a:rPr lang="fr-FR" dirty="0" smtClean="0"/>
              <a:t>	Nous avons utilisé le palier inutile de 2SA pour proposer à l’ouvreur de jouer la manche s’il est maximum.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Nous allons de la même façon, utiliser les paliers inutiles de 4SA et 5SA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L’enchère de            propose à l’ouvreur de déclarer le petit chelem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L’enchère de             impose au moins le petit chelem et propose à l’ouvreur de nommer le grand chelem</a:t>
            </a:r>
          </a:p>
          <a:p>
            <a:pPr algn="l"/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2261895" y="3051237"/>
            <a:ext cx="710223" cy="2898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2261895" y="3511446"/>
            <a:ext cx="710223" cy="2898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5SA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69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Emploi des paliers inutiles de 4SA et 5SA</a:t>
            </a:r>
          </a:p>
          <a:p>
            <a:pPr algn="l"/>
            <a:r>
              <a:rPr lang="fr-FR" b="1" dirty="0"/>
              <a:t>	</a:t>
            </a:r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r>
              <a:rPr lang="fr-FR" dirty="0"/>
              <a:t>	</a:t>
            </a:r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0" name="Groupe 39"/>
          <p:cNvGrpSpPr/>
          <p:nvPr/>
        </p:nvGrpSpPr>
        <p:grpSpPr>
          <a:xfrm>
            <a:off x="3766457" y="2169322"/>
            <a:ext cx="1687919" cy="877116"/>
            <a:chOff x="10348222" y="2953808"/>
            <a:chExt cx="1687919" cy="877116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10590294" y="2953808"/>
              <a:ext cx="1445847" cy="8771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plafond</a:t>
              </a:r>
            </a:p>
            <a:p>
              <a:pPr algn="ctr"/>
              <a:endParaRPr lang="fr-FR" sz="1400" b="1" dirty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plancher</a:t>
              </a:r>
            </a:p>
          </p:txBody>
        </p:sp>
        <p:sp>
          <p:nvSpPr>
            <p:cNvPr id="41" name="Flèche gauche 40"/>
            <p:cNvSpPr/>
            <p:nvPr/>
          </p:nvSpPr>
          <p:spPr>
            <a:xfrm>
              <a:off x="10348222" y="3080441"/>
              <a:ext cx="242072" cy="93051"/>
            </a:xfrm>
            <a:prstGeom prst="leftArrow">
              <a:avLst>
                <a:gd name="adj1" fmla="val 50000"/>
                <a:gd name="adj2" fmla="val 960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Flèche gauche 41"/>
            <p:cNvSpPr/>
            <p:nvPr/>
          </p:nvSpPr>
          <p:spPr>
            <a:xfrm>
              <a:off x="10348222" y="3646926"/>
              <a:ext cx="242072" cy="93051"/>
            </a:xfrm>
            <a:prstGeom prst="leftArrow">
              <a:avLst>
                <a:gd name="adj1" fmla="val 50000"/>
                <a:gd name="adj2" fmla="val 9350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Rectangle à coins arrondis 42"/>
          <p:cNvSpPr/>
          <p:nvPr/>
        </p:nvSpPr>
        <p:spPr>
          <a:xfrm>
            <a:off x="1524000" y="4898664"/>
            <a:ext cx="3848974" cy="16610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Partenaire : </a:t>
            </a:r>
            <a:r>
              <a:rPr lang="fr-FR" sz="2400" dirty="0" smtClean="0">
                <a:solidFill>
                  <a:schemeClr val="tx1"/>
                </a:solidFill>
              </a:rPr>
              <a:t>j’ai 17 points HL et je vous laisse décider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tx1"/>
                </a:solidFill>
              </a:rPr>
              <a:t>a</a:t>
            </a:r>
            <a:r>
              <a:rPr lang="fr-FR" sz="2400" dirty="0" smtClean="0">
                <a:solidFill>
                  <a:schemeClr val="tx1"/>
                </a:solidFill>
              </a:rPr>
              <a:t>vec 15H		passe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tx1"/>
                </a:solidFill>
              </a:rPr>
              <a:t>a</a:t>
            </a:r>
            <a:r>
              <a:rPr lang="fr-FR" sz="2400" dirty="0" smtClean="0">
                <a:solidFill>
                  <a:schemeClr val="tx1"/>
                </a:solidFill>
              </a:rPr>
              <a:t>vec 16 ou 17H	6SA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4" name="Flèche droite 43"/>
          <p:cNvSpPr/>
          <p:nvPr/>
        </p:nvSpPr>
        <p:spPr>
          <a:xfrm>
            <a:off x="4000904" y="5877279"/>
            <a:ext cx="392031" cy="153053"/>
          </a:xfrm>
          <a:prstGeom prst="rightArrow">
            <a:avLst>
              <a:gd name="adj1" fmla="val 50000"/>
              <a:gd name="adj2" fmla="val 873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Flèche droite 44"/>
          <p:cNvSpPr/>
          <p:nvPr/>
        </p:nvSpPr>
        <p:spPr>
          <a:xfrm>
            <a:off x="4000904" y="6228888"/>
            <a:ext cx="392031" cy="153053"/>
          </a:xfrm>
          <a:prstGeom prst="rightArrow">
            <a:avLst>
              <a:gd name="adj1" fmla="val 50000"/>
              <a:gd name="adj2" fmla="val 873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0" name="Groupe 119"/>
          <p:cNvGrpSpPr/>
          <p:nvPr/>
        </p:nvGrpSpPr>
        <p:grpSpPr>
          <a:xfrm>
            <a:off x="1524000" y="1338478"/>
            <a:ext cx="2242457" cy="660816"/>
            <a:chOff x="1524000" y="1338478"/>
            <a:chExt cx="2242457" cy="660816"/>
          </a:xfrm>
        </p:grpSpPr>
        <p:sp>
          <p:nvSpPr>
            <p:cNvPr id="34" name="Rectangle à coins arrondis 33"/>
            <p:cNvSpPr/>
            <p:nvPr/>
          </p:nvSpPr>
          <p:spPr>
            <a:xfrm>
              <a:off x="2437843" y="1338478"/>
              <a:ext cx="1328614" cy="6608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g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rand chelem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1524002" y="1346294"/>
              <a:ext cx="913841" cy="2901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40 HL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84" name="Rectangle à coins arrondis 83"/>
            <p:cNvSpPr/>
            <p:nvPr/>
          </p:nvSpPr>
          <p:spPr>
            <a:xfrm>
              <a:off x="1524000" y="1708591"/>
              <a:ext cx="913841" cy="2901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37 HL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9" name="Groupe 118"/>
          <p:cNvGrpSpPr/>
          <p:nvPr/>
        </p:nvGrpSpPr>
        <p:grpSpPr>
          <a:xfrm>
            <a:off x="1524002" y="2004671"/>
            <a:ext cx="2242455" cy="660816"/>
            <a:chOff x="1524002" y="2004671"/>
            <a:chExt cx="2242455" cy="660816"/>
          </a:xfrm>
        </p:grpSpPr>
        <p:sp>
          <p:nvSpPr>
            <p:cNvPr id="83" name="Rectangle à coins arrondis 82"/>
            <p:cNvSpPr/>
            <p:nvPr/>
          </p:nvSpPr>
          <p:spPr>
            <a:xfrm>
              <a:off x="2437843" y="2004671"/>
              <a:ext cx="1328614" cy="6608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petit chelem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85" name="Double flèche verticale 84"/>
            <p:cNvSpPr/>
            <p:nvPr/>
          </p:nvSpPr>
          <p:spPr>
            <a:xfrm>
              <a:off x="1897977" y="2005053"/>
              <a:ext cx="170765" cy="354996"/>
            </a:xfrm>
            <a:prstGeom prst="upDownArrow">
              <a:avLst>
                <a:gd name="adj1" fmla="val 44423"/>
                <a:gd name="adj2" fmla="val 5932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Rectangle à coins arrondis 87"/>
            <p:cNvSpPr/>
            <p:nvPr/>
          </p:nvSpPr>
          <p:spPr>
            <a:xfrm>
              <a:off x="1524002" y="2373928"/>
              <a:ext cx="913841" cy="2901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33 HL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8" name="Groupe 117"/>
          <p:cNvGrpSpPr/>
          <p:nvPr/>
        </p:nvGrpSpPr>
        <p:grpSpPr>
          <a:xfrm>
            <a:off x="1524001" y="2669112"/>
            <a:ext cx="2242456" cy="661198"/>
            <a:chOff x="1524001" y="2669112"/>
            <a:chExt cx="2242456" cy="661198"/>
          </a:xfrm>
        </p:grpSpPr>
        <p:sp>
          <p:nvSpPr>
            <p:cNvPr id="87" name="Rectangle à coins arrondis 86"/>
            <p:cNvSpPr/>
            <p:nvPr/>
          </p:nvSpPr>
          <p:spPr>
            <a:xfrm>
              <a:off x="2437843" y="2669112"/>
              <a:ext cx="1328614" cy="6608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manche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89" name="Double flèche verticale 88"/>
            <p:cNvSpPr/>
            <p:nvPr/>
          </p:nvSpPr>
          <p:spPr>
            <a:xfrm>
              <a:off x="1897976" y="2669494"/>
              <a:ext cx="170765" cy="354996"/>
            </a:xfrm>
            <a:prstGeom prst="upDownArrow">
              <a:avLst>
                <a:gd name="adj1" fmla="val 44423"/>
                <a:gd name="adj2" fmla="val 5932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2" name="Rectangle à coins arrondis 91"/>
            <p:cNvSpPr/>
            <p:nvPr/>
          </p:nvSpPr>
          <p:spPr>
            <a:xfrm>
              <a:off x="1524001" y="3040121"/>
              <a:ext cx="913841" cy="2901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25 HL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Groupe 51"/>
          <p:cNvGrpSpPr/>
          <p:nvPr/>
        </p:nvGrpSpPr>
        <p:grpSpPr>
          <a:xfrm>
            <a:off x="1897977" y="3329928"/>
            <a:ext cx="1868480" cy="666193"/>
            <a:chOff x="1897977" y="3329928"/>
            <a:chExt cx="1868480" cy="666193"/>
          </a:xfrm>
        </p:grpSpPr>
        <p:sp>
          <p:nvSpPr>
            <p:cNvPr id="91" name="Rectangle à coins arrondis 90"/>
            <p:cNvSpPr/>
            <p:nvPr/>
          </p:nvSpPr>
          <p:spPr>
            <a:xfrm>
              <a:off x="2437843" y="3335305"/>
              <a:ext cx="1328614" cy="6608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partielle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93" name="Double flèche verticale 92"/>
            <p:cNvSpPr/>
            <p:nvPr/>
          </p:nvSpPr>
          <p:spPr>
            <a:xfrm>
              <a:off x="1897977" y="3329928"/>
              <a:ext cx="170765" cy="663755"/>
            </a:xfrm>
            <a:prstGeom prst="upDownArrow">
              <a:avLst>
                <a:gd name="adj1" fmla="val 44423"/>
                <a:gd name="adj2" fmla="val 5932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94" name="Rectangle à coins arrondis 93"/>
          <p:cNvSpPr/>
          <p:nvPr/>
        </p:nvSpPr>
        <p:spPr>
          <a:xfrm>
            <a:off x="1524000" y="4000129"/>
            <a:ext cx="3848974" cy="3983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Proposition à 4SA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5" name="Flèche droite 94"/>
          <p:cNvSpPr/>
          <p:nvPr/>
        </p:nvSpPr>
        <p:spPr>
          <a:xfrm rot="5400000">
            <a:off x="3209286" y="4567590"/>
            <a:ext cx="493745" cy="168403"/>
          </a:xfrm>
          <a:prstGeom prst="rightArrow">
            <a:avLst>
              <a:gd name="adj1" fmla="val 50000"/>
              <a:gd name="adj2" fmla="val 873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8" name="Groupe 97"/>
          <p:cNvGrpSpPr/>
          <p:nvPr/>
        </p:nvGrpSpPr>
        <p:grpSpPr>
          <a:xfrm>
            <a:off x="9263355" y="1594818"/>
            <a:ext cx="1687919" cy="877116"/>
            <a:chOff x="10348222" y="2953808"/>
            <a:chExt cx="1687919" cy="877116"/>
          </a:xfrm>
        </p:grpSpPr>
        <p:sp>
          <p:nvSpPr>
            <p:cNvPr id="99" name="Rectangle à coins arrondis 98"/>
            <p:cNvSpPr/>
            <p:nvPr/>
          </p:nvSpPr>
          <p:spPr>
            <a:xfrm>
              <a:off x="10590294" y="2953808"/>
              <a:ext cx="1445847" cy="8771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plafond</a:t>
              </a:r>
            </a:p>
            <a:p>
              <a:pPr algn="ctr"/>
              <a:endParaRPr lang="fr-FR" sz="1400" b="1" dirty="0">
                <a:solidFill>
                  <a:schemeClr val="tx1"/>
                </a:solidFill>
              </a:endParaRPr>
            </a:p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plancher</a:t>
              </a:r>
            </a:p>
          </p:txBody>
        </p:sp>
        <p:sp>
          <p:nvSpPr>
            <p:cNvPr id="100" name="Flèche gauche 99"/>
            <p:cNvSpPr/>
            <p:nvPr/>
          </p:nvSpPr>
          <p:spPr>
            <a:xfrm>
              <a:off x="10348222" y="3080441"/>
              <a:ext cx="242072" cy="93051"/>
            </a:xfrm>
            <a:prstGeom prst="leftArrow">
              <a:avLst>
                <a:gd name="adj1" fmla="val 50000"/>
                <a:gd name="adj2" fmla="val 960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1" name="Flèche gauche 100"/>
            <p:cNvSpPr/>
            <p:nvPr/>
          </p:nvSpPr>
          <p:spPr>
            <a:xfrm>
              <a:off x="10348222" y="3646926"/>
              <a:ext cx="242072" cy="93051"/>
            </a:xfrm>
            <a:prstGeom prst="leftArrow">
              <a:avLst>
                <a:gd name="adj1" fmla="val 50000"/>
                <a:gd name="adj2" fmla="val 9350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2" name="Rectangle à coins arrondis 101"/>
          <p:cNvSpPr/>
          <p:nvPr/>
        </p:nvSpPr>
        <p:spPr>
          <a:xfrm>
            <a:off x="7020898" y="4906480"/>
            <a:ext cx="3848974" cy="16610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Partenaire : </a:t>
            </a:r>
            <a:r>
              <a:rPr lang="fr-FR" sz="2400" dirty="0" smtClean="0">
                <a:solidFill>
                  <a:schemeClr val="tx1"/>
                </a:solidFill>
              </a:rPr>
              <a:t>j’ai 21 points HL et je vous laisse décider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tx1"/>
                </a:solidFill>
              </a:rPr>
              <a:t>a</a:t>
            </a:r>
            <a:r>
              <a:rPr lang="fr-FR" sz="2400" dirty="0" smtClean="0">
                <a:solidFill>
                  <a:schemeClr val="tx1"/>
                </a:solidFill>
              </a:rPr>
              <a:t>vec 15H		6SA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chemeClr val="tx1"/>
                </a:solidFill>
              </a:rPr>
              <a:t>a</a:t>
            </a:r>
            <a:r>
              <a:rPr lang="fr-FR" sz="2400" dirty="0" smtClean="0">
                <a:solidFill>
                  <a:schemeClr val="tx1"/>
                </a:solidFill>
              </a:rPr>
              <a:t>vec 16 ou 17H	7SA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03" name="Flèche droite 102"/>
          <p:cNvSpPr/>
          <p:nvPr/>
        </p:nvSpPr>
        <p:spPr>
          <a:xfrm>
            <a:off x="9497802" y="5885095"/>
            <a:ext cx="392031" cy="153053"/>
          </a:xfrm>
          <a:prstGeom prst="rightArrow">
            <a:avLst>
              <a:gd name="adj1" fmla="val 50000"/>
              <a:gd name="adj2" fmla="val 873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Flèche droite 103"/>
          <p:cNvSpPr/>
          <p:nvPr/>
        </p:nvSpPr>
        <p:spPr>
          <a:xfrm>
            <a:off x="9497802" y="6236704"/>
            <a:ext cx="392031" cy="153053"/>
          </a:xfrm>
          <a:prstGeom prst="rightArrow">
            <a:avLst>
              <a:gd name="adj1" fmla="val 50000"/>
              <a:gd name="adj2" fmla="val 873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4" name="Groupe 123"/>
          <p:cNvGrpSpPr/>
          <p:nvPr/>
        </p:nvGrpSpPr>
        <p:grpSpPr>
          <a:xfrm>
            <a:off x="7020898" y="1346294"/>
            <a:ext cx="2242457" cy="660816"/>
            <a:chOff x="7020898" y="1346294"/>
            <a:chExt cx="2242457" cy="660816"/>
          </a:xfrm>
        </p:grpSpPr>
        <p:sp>
          <p:nvSpPr>
            <p:cNvPr id="96" name="Rectangle à coins arrondis 95"/>
            <p:cNvSpPr/>
            <p:nvPr/>
          </p:nvSpPr>
          <p:spPr>
            <a:xfrm>
              <a:off x="7934741" y="1346294"/>
              <a:ext cx="1328614" cy="6608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g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rand chelem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97" name="Rectangle à coins arrondis 96"/>
            <p:cNvSpPr/>
            <p:nvPr/>
          </p:nvSpPr>
          <p:spPr>
            <a:xfrm>
              <a:off x="7020900" y="1354110"/>
              <a:ext cx="913841" cy="2901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40 HL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08" name="Rectangle à coins arrondis 107"/>
            <p:cNvSpPr/>
            <p:nvPr/>
          </p:nvSpPr>
          <p:spPr>
            <a:xfrm>
              <a:off x="7020898" y="1716407"/>
              <a:ext cx="913841" cy="2901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37 HL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3" name="Groupe 122"/>
          <p:cNvGrpSpPr/>
          <p:nvPr/>
        </p:nvGrpSpPr>
        <p:grpSpPr>
          <a:xfrm>
            <a:off x="7020900" y="2012487"/>
            <a:ext cx="2242455" cy="660816"/>
            <a:chOff x="7020900" y="2012487"/>
            <a:chExt cx="2242455" cy="660816"/>
          </a:xfrm>
        </p:grpSpPr>
        <p:sp>
          <p:nvSpPr>
            <p:cNvPr id="107" name="Rectangle à coins arrondis 106"/>
            <p:cNvSpPr/>
            <p:nvPr/>
          </p:nvSpPr>
          <p:spPr>
            <a:xfrm>
              <a:off x="7934741" y="2012487"/>
              <a:ext cx="1328614" cy="6608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petit chelem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09" name="Double flèche verticale 108"/>
            <p:cNvSpPr/>
            <p:nvPr/>
          </p:nvSpPr>
          <p:spPr>
            <a:xfrm>
              <a:off x="7394875" y="2012869"/>
              <a:ext cx="170765" cy="354996"/>
            </a:xfrm>
            <a:prstGeom prst="upDownArrow">
              <a:avLst>
                <a:gd name="adj1" fmla="val 44423"/>
                <a:gd name="adj2" fmla="val 5932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1" name="Rectangle à coins arrondis 110"/>
            <p:cNvSpPr/>
            <p:nvPr/>
          </p:nvSpPr>
          <p:spPr>
            <a:xfrm>
              <a:off x="7020900" y="2381744"/>
              <a:ext cx="913841" cy="2901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33 HL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5" name="Groupe 124"/>
          <p:cNvGrpSpPr/>
          <p:nvPr/>
        </p:nvGrpSpPr>
        <p:grpSpPr>
          <a:xfrm>
            <a:off x="7020899" y="2676928"/>
            <a:ext cx="2242456" cy="661198"/>
            <a:chOff x="7020899" y="2676928"/>
            <a:chExt cx="2242456" cy="661198"/>
          </a:xfrm>
        </p:grpSpPr>
        <p:grpSp>
          <p:nvGrpSpPr>
            <p:cNvPr id="122" name="Groupe 121"/>
            <p:cNvGrpSpPr/>
            <p:nvPr/>
          </p:nvGrpSpPr>
          <p:grpSpPr>
            <a:xfrm>
              <a:off x="7394874" y="2676928"/>
              <a:ext cx="1868481" cy="660816"/>
              <a:chOff x="7394874" y="2676928"/>
              <a:chExt cx="1868481" cy="660816"/>
            </a:xfrm>
          </p:grpSpPr>
          <p:sp>
            <p:nvSpPr>
              <p:cNvPr id="110" name="Rectangle à coins arrondis 109"/>
              <p:cNvSpPr/>
              <p:nvPr/>
            </p:nvSpPr>
            <p:spPr>
              <a:xfrm>
                <a:off x="7934741" y="2676928"/>
                <a:ext cx="1328614" cy="660816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manche</a:t>
                </a:r>
                <a:endParaRPr lang="fr-FR" sz="24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Double flèche verticale 111"/>
              <p:cNvSpPr/>
              <p:nvPr/>
            </p:nvSpPr>
            <p:spPr>
              <a:xfrm>
                <a:off x="7394874" y="2677310"/>
                <a:ext cx="170765" cy="354996"/>
              </a:xfrm>
              <a:prstGeom prst="upDownArrow">
                <a:avLst>
                  <a:gd name="adj1" fmla="val 44423"/>
                  <a:gd name="adj2" fmla="val 5932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114" name="Rectangle à coins arrondis 113"/>
            <p:cNvSpPr/>
            <p:nvPr/>
          </p:nvSpPr>
          <p:spPr>
            <a:xfrm>
              <a:off x="7020899" y="3047937"/>
              <a:ext cx="913841" cy="29018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25 HL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1" name="Groupe 120"/>
          <p:cNvGrpSpPr/>
          <p:nvPr/>
        </p:nvGrpSpPr>
        <p:grpSpPr>
          <a:xfrm>
            <a:off x="7394875" y="3337744"/>
            <a:ext cx="1868480" cy="666193"/>
            <a:chOff x="7394875" y="3337744"/>
            <a:chExt cx="1868480" cy="666193"/>
          </a:xfrm>
        </p:grpSpPr>
        <p:sp>
          <p:nvSpPr>
            <p:cNvPr id="113" name="Rectangle à coins arrondis 112"/>
            <p:cNvSpPr/>
            <p:nvPr/>
          </p:nvSpPr>
          <p:spPr>
            <a:xfrm>
              <a:off x="7934741" y="3343121"/>
              <a:ext cx="1328614" cy="6608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partielle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15" name="Double flèche verticale 114"/>
            <p:cNvSpPr/>
            <p:nvPr/>
          </p:nvSpPr>
          <p:spPr>
            <a:xfrm>
              <a:off x="7394875" y="3337744"/>
              <a:ext cx="170765" cy="663755"/>
            </a:xfrm>
            <a:prstGeom prst="upDownArrow">
              <a:avLst>
                <a:gd name="adj1" fmla="val 44423"/>
                <a:gd name="adj2" fmla="val 59320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6" name="Rectangle à coins arrondis 115"/>
          <p:cNvSpPr/>
          <p:nvPr/>
        </p:nvSpPr>
        <p:spPr>
          <a:xfrm>
            <a:off x="7020898" y="4007945"/>
            <a:ext cx="3848974" cy="3983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Proposition à 5SA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17" name="Flèche droite 116"/>
          <p:cNvSpPr/>
          <p:nvPr/>
        </p:nvSpPr>
        <p:spPr>
          <a:xfrm rot="5400000">
            <a:off x="8706184" y="4575406"/>
            <a:ext cx="493745" cy="168403"/>
          </a:xfrm>
          <a:prstGeom prst="rightArrow">
            <a:avLst>
              <a:gd name="adj1" fmla="val 50000"/>
              <a:gd name="adj2" fmla="val 873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83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94" grpId="0" animBg="1"/>
      <p:bldP spid="95" grpId="0" animBg="1"/>
      <p:bldP spid="102" grpId="0" animBg="1"/>
      <p:bldP spid="103" grpId="0" animBg="1"/>
      <p:bldP spid="104" grpId="0" animBg="1"/>
      <p:bldP spid="116" grpId="0" animBg="1"/>
      <p:bldP spid="1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Emploi des paliers inutiles</a:t>
            </a:r>
          </a:p>
          <a:p>
            <a:pPr algn="l"/>
            <a:r>
              <a:rPr lang="fr-FR" b="1" dirty="0"/>
              <a:t>	</a:t>
            </a:r>
            <a:r>
              <a:rPr lang="fr-FR" dirty="0" smtClean="0"/>
              <a:t>Notez bien : chaque fois que le répondant utilise un palier inutile, il est dans l’impossibilité de prendre une décision et demande à son partenaire de décider selon qu’il est minimum de son ouverture (15HL) ou maximum (16-17 HL).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r>
              <a:rPr lang="fr-FR" dirty="0" smtClean="0"/>
              <a:t>	</a:t>
            </a:r>
          </a:p>
          <a:p>
            <a:pPr algn="l"/>
            <a:endParaRPr lang="fr-FR" dirty="0"/>
          </a:p>
          <a:p>
            <a:pPr algn="l"/>
            <a:r>
              <a:rPr lang="fr-FR" dirty="0" smtClean="0"/>
              <a:t>L’ouvreur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/>
              <a:t>r</a:t>
            </a:r>
            <a:r>
              <a:rPr lang="fr-FR" dirty="0" smtClean="0"/>
              <a:t>efuse la proposition s’il possède 15HL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/>
              <a:t>a</a:t>
            </a:r>
            <a:r>
              <a:rPr lang="fr-FR" dirty="0" smtClean="0"/>
              <a:t>ccepte la proposition s’il possède 16 ou 17 HL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406400" y="2461846"/>
            <a:ext cx="969108" cy="4142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 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6" name="Rectangle à coins arrondis 45"/>
          <p:cNvSpPr/>
          <p:nvPr/>
        </p:nvSpPr>
        <p:spPr>
          <a:xfrm>
            <a:off x="4093184" y="2461846"/>
            <a:ext cx="1479905" cy="4142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5865734" y="2461846"/>
            <a:ext cx="4138248" cy="4142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proposition de manche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8" name="Rectangle à coins arrondis 47"/>
          <p:cNvSpPr/>
          <p:nvPr/>
        </p:nvSpPr>
        <p:spPr>
          <a:xfrm>
            <a:off x="406400" y="2915877"/>
            <a:ext cx="969108" cy="4142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3</a:t>
            </a:r>
            <a:r>
              <a:rPr lang="fr-FR" sz="2400" b="1" dirty="0" smtClean="0">
                <a:solidFill>
                  <a:schemeClr val="tx1"/>
                </a:solidFill>
              </a:rPr>
              <a:t> 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9" name="Rectangle à coins arrondis 48"/>
          <p:cNvSpPr/>
          <p:nvPr/>
        </p:nvSpPr>
        <p:spPr>
          <a:xfrm>
            <a:off x="4084813" y="2915877"/>
            <a:ext cx="1496646" cy="4142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10 - 16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2055514" y="2915877"/>
            <a:ext cx="1258901" cy="4142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manche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406400" y="3369908"/>
            <a:ext cx="969108" cy="4142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 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4084813" y="3369908"/>
            <a:ext cx="1496646" cy="4142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17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3" name="Rectangle à coins arrondis 52"/>
          <p:cNvSpPr/>
          <p:nvPr/>
        </p:nvSpPr>
        <p:spPr>
          <a:xfrm>
            <a:off x="5865734" y="3823939"/>
            <a:ext cx="4138248" cy="4142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proposition de grand chelem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4" name="Rectangle à coins arrondis 53"/>
          <p:cNvSpPr/>
          <p:nvPr/>
        </p:nvSpPr>
        <p:spPr>
          <a:xfrm>
            <a:off x="406400" y="3823939"/>
            <a:ext cx="969108" cy="4142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5" name="Rectangle à coins arrondis 54"/>
          <p:cNvSpPr/>
          <p:nvPr/>
        </p:nvSpPr>
        <p:spPr>
          <a:xfrm>
            <a:off x="4093184" y="3823939"/>
            <a:ext cx="1479905" cy="4142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21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6" name="Rectangle à coins arrondis 55"/>
          <p:cNvSpPr/>
          <p:nvPr/>
        </p:nvSpPr>
        <p:spPr>
          <a:xfrm>
            <a:off x="1762834" y="4276160"/>
            <a:ext cx="1844260" cy="4142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petit chelem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7" name="Rectangle à coins arrondis 56"/>
          <p:cNvSpPr/>
          <p:nvPr/>
        </p:nvSpPr>
        <p:spPr>
          <a:xfrm>
            <a:off x="406400" y="4277970"/>
            <a:ext cx="969108" cy="4142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 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8" name="Rectangle à coins arrondis 57"/>
          <p:cNvSpPr/>
          <p:nvPr/>
        </p:nvSpPr>
        <p:spPr>
          <a:xfrm>
            <a:off x="4093184" y="4732002"/>
            <a:ext cx="1479905" cy="4142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22 HL &amp; +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9" name="Rectangle à coins arrondis 58"/>
          <p:cNvSpPr/>
          <p:nvPr/>
        </p:nvSpPr>
        <p:spPr>
          <a:xfrm>
            <a:off x="1672441" y="4732002"/>
            <a:ext cx="2013734" cy="4142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grand chelem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0" name="Rectangle à coins arrondis 59"/>
          <p:cNvSpPr/>
          <p:nvPr/>
        </p:nvSpPr>
        <p:spPr>
          <a:xfrm>
            <a:off x="406400" y="4732002"/>
            <a:ext cx="969108" cy="4142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7</a:t>
            </a:r>
            <a:r>
              <a:rPr lang="fr-FR" sz="2400" b="1" dirty="0" smtClean="0">
                <a:solidFill>
                  <a:schemeClr val="tx1"/>
                </a:solidFill>
              </a:rPr>
              <a:t> 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2" name="Rectangle à coins arrondis 61"/>
          <p:cNvSpPr/>
          <p:nvPr/>
        </p:nvSpPr>
        <p:spPr>
          <a:xfrm>
            <a:off x="4093183" y="4277970"/>
            <a:ext cx="1479906" cy="4142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18 - 20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4" name="Rectangle à coins arrondis 63"/>
          <p:cNvSpPr/>
          <p:nvPr/>
        </p:nvSpPr>
        <p:spPr>
          <a:xfrm>
            <a:off x="5865734" y="3369908"/>
            <a:ext cx="4138248" cy="4142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proposition de petit chelem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65" name="Rectangle à coins arrondis 64"/>
          <p:cNvSpPr/>
          <p:nvPr/>
        </p:nvSpPr>
        <p:spPr>
          <a:xfrm>
            <a:off x="1539409" y="2461846"/>
            <a:ext cx="2291111" cy="4142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p</a:t>
            </a:r>
            <a:r>
              <a:rPr lang="fr-FR" sz="2400" b="1" dirty="0" smtClean="0">
                <a:solidFill>
                  <a:schemeClr val="tx1"/>
                </a:solidFill>
              </a:rPr>
              <a:t>alier inutile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3" name="Rectangle à coins arrondis 72"/>
          <p:cNvSpPr/>
          <p:nvPr/>
        </p:nvSpPr>
        <p:spPr>
          <a:xfrm>
            <a:off x="1539409" y="3369908"/>
            <a:ext cx="2291111" cy="4142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p</a:t>
            </a:r>
            <a:r>
              <a:rPr lang="fr-FR" sz="2400" b="1" dirty="0" smtClean="0">
                <a:solidFill>
                  <a:schemeClr val="tx1"/>
                </a:solidFill>
              </a:rPr>
              <a:t>alier inutile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74" name="Rectangle à coins arrondis 73"/>
          <p:cNvSpPr/>
          <p:nvPr/>
        </p:nvSpPr>
        <p:spPr>
          <a:xfrm>
            <a:off x="1539409" y="3823034"/>
            <a:ext cx="2291111" cy="41421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p</a:t>
            </a:r>
            <a:r>
              <a:rPr lang="fr-FR" sz="2400" b="1" dirty="0" smtClean="0">
                <a:solidFill>
                  <a:schemeClr val="tx1"/>
                </a:solidFill>
              </a:rPr>
              <a:t>alier inutile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63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4" grpId="0" animBg="1"/>
      <p:bldP spid="65" grpId="0" animBg="1"/>
      <p:bldP spid="73" grpId="0" animBg="1"/>
      <p:bldP spid="7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Quelle est votre réponse sur l’ouverture d’1SA 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sz="1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sz="1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Quelle </a:t>
            </a:r>
            <a:r>
              <a:rPr lang="fr-FR" dirty="0"/>
              <a:t>est votre </a:t>
            </a:r>
            <a:r>
              <a:rPr lang="fr-FR" dirty="0" smtClean="0"/>
              <a:t>décision sur l’enchère propositionnelle de votre partenaire ?</a:t>
            </a:r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2397984" y="1700377"/>
            <a:ext cx="1861595" cy="1667568"/>
            <a:chOff x="2397984" y="1700377"/>
            <a:chExt cx="1861595" cy="1667568"/>
          </a:xfrm>
        </p:grpSpPr>
        <p:sp>
          <p:nvSpPr>
            <p:cNvPr id="14" name="Rectangle à coins arrondis 13"/>
            <p:cNvSpPr/>
            <p:nvPr/>
          </p:nvSpPr>
          <p:spPr>
            <a:xfrm>
              <a:off x="2397984" y="1987282"/>
              <a:ext cx="1861595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V 5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V 10 6 3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8 4 3 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2787086" y="1700377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1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4826002" y="1691080"/>
            <a:ext cx="1856737" cy="1676864"/>
            <a:chOff x="4826002" y="1691080"/>
            <a:chExt cx="1856737" cy="1676864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4826002" y="1987281"/>
              <a:ext cx="1856737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6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5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10 9 6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5209831" y="1691080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7254021" y="1700377"/>
            <a:ext cx="1752602" cy="1667567"/>
            <a:chOff x="7254021" y="1700377"/>
            <a:chExt cx="1752602" cy="1667567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7254021" y="1987281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4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9 8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8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V 8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7588625" y="1700377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3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9682040" y="1700377"/>
            <a:ext cx="1752602" cy="1667566"/>
            <a:chOff x="9682040" y="1700377"/>
            <a:chExt cx="1752602" cy="1667566"/>
          </a:xfrm>
        </p:grpSpPr>
        <p:sp>
          <p:nvSpPr>
            <p:cNvPr id="17" name="Rectangle à coins arrondis 16"/>
            <p:cNvSpPr/>
            <p:nvPr/>
          </p:nvSpPr>
          <p:spPr>
            <a:xfrm>
              <a:off x="9682040" y="1987280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6</a:t>
              </a: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2</a:t>
              </a: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V 5 3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10016644" y="1700377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4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2" name="Rectangle à coins arrondis 21"/>
          <p:cNvSpPr/>
          <p:nvPr/>
        </p:nvSpPr>
        <p:spPr>
          <a:xfrm>
            <a:off x="402013" y="3369016"/>
            <a:ext cx="1849796" cy="2714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réponse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2400301" y="3369015"/>
            <a:ext cx="1859278" cy="2714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 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9684356" y="3369015"/>
            <a:ext cx="1752602" cy="2714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256337" y="3369015"/>
            <a:ext cx="1752602" cy="2714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 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4828317" y="3369015"/>
            <a:ext cx="1854421" cy="2714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 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404329" y="5734587"/>
            <a:ext cx="1849796" cy="30549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séquence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45" name="Groupe 44"/>
          <p:cNvGrpSpPr/>
          <p:nvPr/>
        </p:nvGrpSpPr>
        <p:grpSpPr>
          <a:xfrm>
            <a:off x="2400301" y="4063635"/>
            <a:ext cx="1859278" cy="1976450"/>
            <a:chOff x="2400301" y="4063635"/>
            <a:chExt cx="1859278" cy="1976450"/>
          </a:xfrm>
        </p:grpSpPr>
        <p:grpSp>
          <p:nvGrpSpPr>
            <p:cNvPr id="10" name="Groupe 9"/>
            <p:cNvGrpSpPr/>
            <p:nvPr/>
          </p:nvGrpSpPr>
          <p:grpSpPr>
            <a:xfrm>
              <a:off x="2400301" y="4063635"/>
              <a:ext cx="1859278" cy="1674893"/>
              <a:chOff x="2400301" y="4063635"/>
              <a:chExt cx="1859278" cy="1674893"/>
            </a:xfrm>
          </p:grpSpPr>
          <p:sp>
            <p:nvSpPr>
              <p:cNvPr id="27" name="Rectangle à coins arrondis 26"/>
              <p:cNvSpPr/>
              <p:nvPr/>
            </p:nvSpPr>
            <p:spPr>
              <a:xfrm>
                <a:off x="2400301" y="4357865"/>
                <a:ext cx="1859278" cy="1380663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2400" dirty="0">
                    <a:solidFill>
                      <a:schemeClr val="tx1"/>
                    </a:solidFill>
                  </a:rPr>
                  <a:t>♠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A D 6</a:t>
                </a:r>
              </a:p>
              <a:p>
                <a:r>
                  <a:rPr lang="fr-FR" sz="2400" dirty="0" smtClean="0">
                    <a:solidFill>
                      <a:srgbClr val="FF0000"/>
                    </a:solidFill>
                  </a:rPr>
                  <a:t>♥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R V 9</a:t>
                </a:r>
              </a:p>
              <a:p>
                <a:r>
                  <a:rPr lang="fr-FR" sz="2400" dirty="0" smtClean="0">
                    <a:solidFill>
                      <a:srgbClr val="FFC000"/>
                    </a:solidFill>
                  </a:rPr>
                  <a:t>♦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D V 10 8 5</a:t>
                </a:r>
              </a:p>
              <a:p>
                <a:r>
                  <a:rPr lang="fr-FR" sz="2400" dirty="0" smtClean="0">
                    <a:solidFill>
                      <a:srgbClr val="00B050"/>
                    </a:solidFill>
                  </a:rPr>
                  <a:t>♣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D 3</a:t>
                </a:r>
                <a:endParaRPr lang="fr-FR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tangle à coins arrondis 30"/>
              <p:cNvSpPr/>
              <p:nvPr/>
            </p:nvSpPr>
            <p:spPr>
              <a:xfrm>
                <a:off x="2787086" y="4063635"/>
                <a:ext cx="1083393" cy="286904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>
                    <a:solidFill>
                      <a:schemeClr val="tx1"/>
                    </a:solidFill>
                  </a:rPr>
                  <a:t>m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ain 1</a:t>
                </a:r>
                <a:endParaRPr lang="fr-FR" sz="24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6" name="Rectangle à coins arrondis 35"/>
            <p:cNvSpPr/>
            <p:nvPr/>
          </p:nvSpPr>
          <p:spPr>
            <a:xfrm>
              <a:off x="2402617" y="5734586"/>
              <a:ext cx="1856962" cy="30549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 SA – 2 SA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Groupe 55"/>
          <p:cNvGrpSpPr/>
          <p:nvPr/>
        </p:nvGrpSpPr>
        <p:grpSpPr>
          <a:xfrm>
            <a:off x="9684356" y="4070958"/>
            <a:ext cx="1754918" cy="1969127"/>
            <a:chOff x="9684356" y="4070958"/>
            <a:chExt cx="1754918" cy="1969127"/>
          </a:xfrm>
        </p:grpSpPr>
        <p:grpSp>
          <p:nvGrpSpPr>
            <p:cNvPr id="13" name="Groupe 12"/>
            <p:cNvGrpSpPr/>
            <p:nvPr/>
          </p:nvGrpSpPr>
          <p:grpSpPr>
            <a:xfrm>
              <a:off x="9684356" y="4070958"/>
              <a:ext cx="1752602" cy="1667568"/>
              <a:chOff x="9684356" y="4070958"/>
              <a:chExt cx="1752602" cy="1667568"/>
            </a:xfrm>
          </p:grpSpPr>
          <p:sp>
            <p:nvSpPr>
              <p:cNvPr id="30" name="Rectangle à coins arrondis 29"/>
              <p:cNvSpPr/>
              <p:nvPr/>
            </p:nvSpPr>
            <p:spPr>
              <a:xfrm>
                <a:off x="9684356" y="4357863"/>
                <a:ext cx="1752602" cy="1380663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2400" dirty="0">
                    <a:solidFill>
                      <a:schemeClr val="tx1"/>
                    </a:solidFill>
                  </a:rPr>
                  <a:t>♠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R D V 6</a:t>
                </a:r>
              </a:p>
              <a:p>
                <a:r>
                  <a:rPr lang="fr-FR" sz="2400" dirty="0" smtClean="0">
                    <a:solidFill>
                      <a:srgbClr val="FF0000"/>
                    </a:solidFill>
                  </a:rPr>
                  <a:t>♥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A D 4</a:t>
                </a:r>
              </a:p>
              <a:p>
                <a:r>
                  <a:rPr lang="fr-FR" sz="2400" dirty="0" smtClean="0">
                    <a:solidFill>
                      <a:srgbClr val="FFC000"/>
                    </a:solidFill>
                  </a:rPr>
                  <a:t>♦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D 5 4</a:t>
                </a:r>
              </a:p>
              <a:p>
                <a:r>
                  <a:rPr lang="fr-FR" sz="2400" dirty="0" smtClean="0">
                    <a:solidFill>
                      <a:srgbClr val="00B050"/>
                    </a:solidFill>
                  </a:rPr>
                  <a:t>♣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V 10 8</a:t>
                </a:r>
                <a:endParaRPr lang="fr-FR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Rectangle à coins arrondis 33"/>
              <p:cNvSpPr/>
              <p:nvPr/>
            </p:nvSpPr>
            <p:spPr>
              <a:xfrm>
                <a:off x="10016644" y="4070958"/>
                <a:ext cx="1083393" cy="286904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>
                    <a:solidFill>
                      <a:schemeClr val="tx1"/>
                    </a:solidFill>
                  </a:rPr>
                  <a:t>m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ain 4</a:t>
                </a:r>
                <a:endParaRPr lang="fr-FR" sz="24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7" name="Rectangle à coins arrondis 36"/>
            <p:cNvSpPr/>
            <p:nvPr/>
          </p:nvSpPr>
          <p:spPr>
            <a:xfrm>
              <a:off x="9686672" y="5734586"/>
              <a:ext cx="1752602" cy="30549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 SA – 4 SA</a:t>
              </a:r>
            </a:p>
          </p:txBody>
        </p:sp>
      </p:grpSp>
      <p:grpSp>
        <p:nvGrpSpPr>
          <p:cNvPr id="55" name="Groupe 54"/>
          <p:cNvGrpSpPr/>
          <p:nvPr/>
        </p:nvGrpSpPr>
        <p:grpSpPr>
          <a:xfrm>
            <a:off x="7256337" y="4070958"/>
            <a:ext cx="1754918" cy="1969127"/>
            <a:chOff x="7256337" y="4070958"/>
            <a:chExt cx="1754918" cy="1969127"/>
          </a:xfrm>
        </p:grpSpPr>
        <p:grpSp>
          <p:nvGrpSpPr>
            <p:cNvPr id="12" name="Groupe 11"/>
            <p:cNvGrpSpPr/>
            <p:nvPr/>
          </p:nvGrpSpPr>
          <p:grpSpPr>
            <a:xfrm>
              <a:off x="7256337" y="4070958"/>
              <a:ext cx="1752602" cy="1667569"/>
              <a:chOff x="7256337" y="4070958"/>
              <a:chExt cx="1752602" cy="1667569"/>
            </a:xfrm>
          </p:grpSpPr>
          <p:sp>
            <p:nvSpPr>
              <p:cNvPr id="29" name="Rectangle à coins arrondis 28"/>
              <p:cNvSpPr/>
              <p:nvPr/>
            </p:nvSpPr>
            <p:spPr>
              <a:xfrm>
                <a:off x="7256337" y="4357864"/>
                <a:ext cx="1752602" cy="1380663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2400" dirty="0">
                    <a:solidFill>
                      <a:schemeClr val="tx1"/>
                    </a:solidFill>
                  </a:rPr>
                  <a:t>♠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D V 8</a:t>
                </a:r>
              </a:p>
              <a:p>
                <a:r>
                  <a:rPr lang="fr-FR" sz="2400" dirty="0" smtClean="0">
                    <a:solidFill>
                      <a:srgbClr val="FF0000"/>
                    </a:solidFill>
                  </a:rPr>
                  <a:t>♥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A V 8</a:t>
                </a:r>
              </a:p>
              <a:p>
                <a:r>
                  <a:rPr lang="fr-FR" sz="2400" dirty="0" smtClean="0">
                    <a:solidFill>
                      <a:srgbClr val="FFC000"/>
                    </a:solidFill>
                  </a:rPr>
                  <a:t>♦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R D 9 8 5</a:t>
                </a:r>
              </a:p>
              <a:p>
                <a:r>
                  <a:rPr lang="fr-FR" sz="2400" dirty="0" smtClean="0">
                    <a:solidFill>
                      <a:srgbClr val="00B050"/>
                    </a:solidFill>
                  </a:rPr>
                  <a:t>♣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D 8</a:t>
                </a:r>
                <a:endParaRPr lang="fr-FR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Rectangle à coins arrondis 32"/>
              <p:cNvSpPr/>
              <p:nvPr/>
            </p:nvSpPr>
            <p:spPr>
              <a:xfrm>
                <a:off x="7588625" y="4070958"/>
                <a:ext cx="1083393" cy="286904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>
                    <a:solidFill>
                      <a:schemeClr val="tx1"/>
                    </a:solidFill>
                  </a:rPr>
                  <a:t>m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ain 3</a:t>
                </a:r>
                <a:endParaRPr lang="fr-FR" sz="24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8" name="Rectangle à coins arrondis 37"/>
            <p:cNvSpPr/>
            <p:nvPr/>
          </p:nvSpPr>
          <p:spPr>
            <a:xfrm>
              <a:off x="7258653" y="5734586"/>
              <a:ext cx="1752602" cy="30549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 SA –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 </a:t>
              </a:r>
              <a:r>
                <a:rPr lang="fr-FR" sz="2400" b="1" dirty="0">
                  <a:solidFill>
                    <a:schemeClr val="tx1"/>
                  </a:solidFill>
                </a:rPr>
                <a:t>SA</a:t>
              </a:r>
            </a:p>
          </p:txBody>
        </p:sp>
      </p:grpSp>
      <p:grpSp>
        <p:nvGrpSpPr>
          <p:cNvPr id="54" name="Groupe 53"/>
          <p:cNvGrpSpPr/>
          <p:nvPr/>
        </p:nvGrpSpPr>
        <p:grpSpPr>
          <a:xfrm>
            <a:off x="4828319" y="4070958"/>
            <a:ext cx="1754917" cy="1969127"/>
            <a:chOff x="4828319" y="4070958"/>
            <a:chExt cx="1754917" cy="1969127"/>
          </a:xfrm>
        </p:grpSpPr>
        <p:grpSp>
          <p:nvGrpSpPr>
            <p:cNvPr id="11" name="Groupe 10"/>
            <p:cNvGrpSpPr/>
            <p:nvPr/>
          </p:nvGrpSpPr>
          <p:grpSpPr>
            <a:xfrm>
              <a:off x="4828319" y="4070958"/>
              <a:ext cx="1752602" cy="1667569"/>
              <a:chOff x="4828319" y="4070958"/>
              <a:chExt cx="1752602" cy="1667569"/>
            </a:xfrm>
          </p:grpSpPr>
          <p:sp>
            <p:nvSpPr>
              <p:cNvPr id="28" name="Rectangle à coins arrondis 27"/>
              <p:cNvSpPr/>
              <p:nvPr/>
            </p:nvSpPr>
            <p:spPr>
              <a:xfrm>
                <a:off x="4828319" y="4357864"/>
                <a:ext cx="1752602" cy="1380663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2400" dirty="0">
                    <a:solidFill>
                      <a:schemeClr val="tx1"/>
                    </a:solidFill>
                  </a:rPr>
                  <a:t>♠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R V 5</a:t>
                </a:r>
              </a:p>
              <a:p>
                <a:r>
                  <a:rPr lang="fr-FR" sz="2400" dirty="0" smtClean="0">
                    <a:solidFill>
                      <a:srgbClr val="FF0000"/>
                    </a:solidFill>
                  </a:rPr>
                  <a:t>♥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A D 5</a:t>
                </a:r>
              </a:p>
              <a:p>
                <a:r>
                  <a:rPr lang="fr-FR" sz="2400" dirty="0" smtClean="0">
                    <a:solidFill>
                      <a:srgbClr val="FFC000"/>
                    </a:solidFill>
                  </a:rPr>
                  <a:t>♦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8 2</a:t>
                </a:r>
              </a:p>
              <a:p>
                <a:r>
                  <a:rPr lang="fr-FR" sz="2400" dirty="0" smtClean="0">
                    <a:solidFill>
                      <a:srgbClr val="00B050"/>
                    </a:solidFill>
                  </a:rPr>
                  <a:t>♣ 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R D 9 8 6</a:t>
                </a:r>
                <a:endParaRPr lang="fr-FR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ectangle à coins arrondis 31"/>
              <p:cNvSpPr/>
              <p:nvPr/>
            </p:nvSpPr>
            <p:spPr>
              <a:xfrm>
                <a:off x="5160607" y="4070958"/>
                <a:ext cx="1083393" cy="286904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>
                    <a:solidFill>
                      <a:schemeClr val="tx1"/>
                    </a:solidFill>
                  </a:rPr>
                  <a:t>m</a:t>
                </a:r>
                <a:r>
                  <a:rPr lang="fr-FR" sz="2400" b="1" dirty="0" smtClean="0">
                    <a:solidFill>
                      <a:schemeClr val="tx1"/>
                    </a:solidFill>
                  </a:rPr>
                  <a:t>ain 2</a:t>
                </a:r>
                <a:endParaRPr lang="fr-FR" sz="24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" name="Rectangle à coins arrondis 38"/>
            <p:cNvSpPr/>
            <p:nvPr/>
          </p:nvSpPr>
          <p:spPr>
            <a:xfrm>
              <a:off x="4830634" y="5734586"/>
              <a:ext cx="1752602" cy="30549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 SA – 4 SA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0" name="Rectangle à coins arrondis 39"/>
          <p:cNvSpPr/>
          <p:nvPr/>
        </p:nvSpPr>
        <p:spPr>
          <a:xfrm>
            <a:off x="406645" y="6040086"/>
            <a:ext cx="1849796" cy="2869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réponse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2404933" y="6040085"/>
            <a:ext cx="1854646" cy="2869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 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2" name="Rectangle à coins arrondis 41"/>
          <p:cNvSpPr/>
          <p:nvPr/>
        </p:nvSpPr>
        <p:spPr>
          <a:xfrm>
            <a:off x="9688988" y="6040085"/>
            <a:ext cx="1752602" cy="2869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passe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7260969" y="6040085"/>
            <a:ext cx="1752602" cy="2869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7 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4832950" y="6040085"/>
            <a:ext cx="1752602" cy="2869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 SA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61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35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 coup à blanc</a:t>
            </a: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endParaRPr lang="fr-FR" b="1" dirty="0" smtClean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611872"/>
              </p:ext>
            </p:extLst>
          </p:nvPr>
        </p:nvGraphicFramePr>
        <p:xfrm>
          <a:off x="678790" y="1422661"/>
          <a:ext cx="157334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674"/>
                <a:gridCol w="7866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?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à coins arrondis 7"/>
          <p:cNvSpPr/>
          <p:nvPr/>
        </p:nvSpPr>
        <p:spPr>
          <a:xfrm>
            <a:off x="2298864" y="1314323"/>
            <a:ext cx="1692504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6 4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4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7 6 5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7 6 3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2302342" y="3993693"/>
            <a:ext cx="1692504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D 8 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5 3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4 3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V 4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2594464" y="2774090"/>
            <a:ext cx="1108260" cy="1143615"/>
          </a:xfrm>
          <a:prstGeom prst="roundRect">
            <a:avLst/>
          </a:prstGeom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N</a:t>
            </a:r>
          </a:p>
          <a:p>
            <a:pPr algn="ctr"/>
            <a:r>
              <a:rPr lang="fr-FR" sz="2400" b="1" dirty="0" smtClean="0"/>
              <a:t>O      E</a:t>
            </a:r>
          </a:p>
          <a:p>
            <a:pPr algn="ctr"/>
            <a:r>
              <a:rPr lang="fr-FR" sz="2400" b="1" dirty="0"/>
              <a:t>S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693865" y="2643518"/>
            <a:ext cx="1843548" cy="14047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10 9 7 5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10 7 6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9 8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10 8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759776" y="2643519"/>
            <a:ext cx="1629225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3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V 9 8</a:t>
            </a:r>
            <a:r>
              <a:rPr lang="fr-FR" sz="2400" b="1" dirty="0" smtClean="0"/>
              <a:t> 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V 10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9 5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038094" y="1492511"/>
            <a:ext cx="116205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Entame</a:t>
            </a:r>
          </a:p>
          <a:p>
            <a:r>
              <a:rPr lang="fr-FR" dirty="0" smtClean="0"/>
              <a:t>Valet de </a:t>
            </a:r>
            <a:r>
              <a:rPr lang="fr-FR" dirty="0"/>
              <a:t>♠</a:t>
            </a:r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210863"/>
              </p:ext>
            </p:extLst>
          </p:nvPr>
        </p:nvGraphicFramePr>
        <p:xfrm>
          <a:off x="6627551" y="1422661"/>
          <a:ext cx="157334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674"/>
                <a:gridCol w="7866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?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Rectangle à coins arrondis 20"/>
          <p:cNvSpPr/>
          <p:nvPr/>
        </p:nvSpPr>
        <p:spPr>
          <a:xfrm>
            <a:off x="8247625" y="1314323"/>
            <a:ext cx="1692504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6 4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4 3 2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7 6 5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7 6 3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8251103" y="3993693"/>
            <a:ext cx="1692504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D 8 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R 5 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4 3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V 4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8543225" y="2774090"/>
            <a:ext cx="1108260" cy="1143615"/>
          </a:xfrm>
          <a:prstGeom prst="roundRect">
            <a:avLst/>
          </a:prstGeom>
          <a:ln w="381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N</a:t>
            </a:r>
          </a:p>
          <a:p>
            <a:pPr algn="ctr"/>
            <a:r>
              <a:rPr lang="fr-FR" sz="2400" b="1" dirty="0" smtClean="0"/>
              <a:t>O      E</a:t>
            </a:r>
          </a:p>
          <a:p>
            <a:pPr algn="ctr"/>
            <a:r>
              <a:rPr lang="fr-FR" sz="2400" b="1" dirty="0"/>
              <a:t>S</a:t>
            </a:r>
          </a:p>
        </p:txBody>
      </p:sp>
      <p:sp>
        <p:nvSpPr>
          <p:cNvPr id="24" name="Rectangle à coins arrondis 23"/>
          <p:cNvSpPr/>
          <p:nvPr/>
        </p:nvSpPr>
        <p:spPr>
          <a:xfrm>
            <a:off x="6642626" y="2643518"/>
            <a:ext cx="1843548" cy="14047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10 9 7 5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10 7 6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9 8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10 8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9708537" y="2643519"/>
            <a:ext cx="1629225" cy="14047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3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V 9 8</a:t>
            </a:r>
            <a:r>
              <a:rPr lang="fr-FR" sz="2400" b="1" dirty="0" smtClean="0"/>
              <a:t> 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D V 10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9 5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9986855" y="1492511"/>
            <a:ext cx="116205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Entame</a:t>
            </a:r>
          </a:p>
          <a:p>
            <a:r>
              <a:rPr lang="fr-FR" dirty="0" smtClean="0"/>
              <a:t>Valet de </a:t>
            </a:r>
            <a:r>
              <a:rPr lang="fr-FR" dirty="0"/>
              <a:t>♠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678790" y="5374356"/>
            <a:ext cx="46909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Aucun problème pour affranchir deux levées de longueur à Carreau</a:t>
            </a:r>
          </a:p>
          <a:p>
            <a:r>
              <a:rPr lang="fr-FR" sz="2000" dirty="0"/>
              <a:t>L’As de Cœur est la carte qui permettra d ’aller les chercher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6627550" y="5374356"/>
            <a:ext cx="50881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Cette fois-ci, la rentrée extérieure n’existe plus.</a:t>
            </a:r>
          </a:p>
          <a:p>
            <a:r>
              <a:rPr lang="fr-FR" sz="2000" dirty="0" smtClean="0"/>
              <a:t>Si on a tiré l’As et le Roi de Carreau on a affranchi deux levées qu’on ne peut pas aller chercher</a:t>
            </a:r>
            <a:endParaRPr lang="fr-FR" sz="2000" dirty="0"/>
          </a:p>
        </p:txBody>
      </p:sp>
      <p:graphicFrame>
        <p:nvGraphicFramePr>
          <p:cNvPr id="29" name="Tableau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809124"/>
              </p:ext>
            </p:extLst>
          </p:nvPr>
        </p:nvGraphicFramePr>
        <p:xfrm>
          <a:off x="693865" y="1420378"/>
          <a:ext cx="157334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674"/>
                <a:gridCol w="7866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 SA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?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Tableau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60779"/>
              </p:ext>
            </p:extLst>
          </p:nvPr>
        </p:nvGraphicFramePr>
        <p:xfrm>
          <a:off x="693865" y="1420378"/>
          <a:ext cx="157334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674"/>
                <a:gridCol w="7866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 SA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 SA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Tableau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749050"/>
              </p:ext>
            </p:extLst>
          </p:nvPr>
        </p:nvGraphicFramePr>
        <p:xfrm>
          <a:off x="695368" y="1420378"/>
          <a:ext cx="157334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674"/>
                <a:gridCol w="7866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1 SA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 SA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/>
                        <a:t>3 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Rectangle à coins arrondis 31"/>
          <p:cNvSpPr/>
          <p:nvPr/>
        </p:nvSpPr>
        <p:spPr>
          <a:xfrm>
            <a:off x="2302342" y="3992168"/>
            <a:ext cx="1692504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2302342" y="3992167"/>
            <a:ext cx="1692504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D 8 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5 3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4 3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V 4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2297361" y="1309377"/>
            <a:ext cx="1692504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2295858" y="1309376"/>
            <a:ext cx="1692504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6 4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4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7 6 5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7 6 3</a:t>
            </a:r>
            <a:endParaRPr lang="fr-FR" sz="2400" dirty="0">
              <a:solidFill>
                <a:schemeClr val="tx1"/>
              </a:solidFill>
            </a:endParaRPr>
          </a:p>
        </p:txBody>
      </p:sp>
      <p:graphicFrame>
        <p:nvGraphicFramePr>
          <p:cNvPr id="36" name="Tableau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995907"/>
              </p:ext>
            </p:extLst>
          </p:nvPr>
        </p:nvGraphicFramePr>
        <p:xfrm>
          <a:off x="6627551" y="1420378"/>
          <a:ext cx="157334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674"/>
                <a:gridCol w="7866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 SA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?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7" name="Tableau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36818"/>
              </p:ext>
            </p:extLst>
          </p:nvPr>
        </p:nvGraphicFramePr>
        <p:xfrm>
          <a:off x="6627551" y="1420378"/>
          <a:ext cx="157334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674"/>
                <a:gridCol w="7866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Sud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Nord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 SA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3 SA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" name="Ellipse 37"/>
          <p:cNvSpPr/>
          <p:nvPr/>
        </p:nvSpPr>
        <p:spPr>
          <a:xfrm>
            <a:off x="1092055" y="2663825"/>
            <a:ext cx="248783" cy="28221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7025262" y="2663825"/>
            <a:ext cx="248783" cy="28221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31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2" grpId="0" animBg="1"/>
      <p:bldP spid="33" grpId="0" animBg="1"/>
      <p:bldP spid="34" grpId="0" animBg="1"/>
      <p:bldP spid="35" grpId="0" animBg="1"/>
      <p:bldP spid="38" grpId="0" animBg="1"/>
      <p:bldP spid="3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2482</TotalTime>
  <Words>1163</Words>
  <Application>Microsoft Office PowerPoint</Application>
  <PresentationFormat>Grand écran</PresentationFormat>
  <Paragraphs>388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Chapitre 4 - Leçon 2</vt:lpstr>
      <vt:lpstr>Chapitre 4 - Leçon 2</vt:lpstr>
      <vt:lpstr>Chapitre 4 - Leçon 2</vt:lpstr>
      <vt:lpstr>Chapitre 4 - Leçon 2</vt:lpstr>
      <vt:lpstr>Chapitre 4 - Leçon 2</vt:lpstr>
      <vt:lpstr>Chapitre 4 - Leçon 2</vt:lpstr>
      <vt:lpstr>Chapitre 4 - Leçon 2</vt:lpstr>
      <vt:lpstr>Chapitre 4 - Leçon 2</vt:lpstr>
      <vt:lpstr>Chapitre 4 - Leçon 2</vt:lpstr>
      <vt:lpstr>Chapitre 4 - Leçon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127</cp:revision>
  <dcterms:created xsi:type="dcterms:W3CDTF">2018-10-04T06:59:00Z</dcterms:created>
  <dcterms:modified xsi:type="dcterms:W3CDTF">2021-03-09T07:41:28Z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